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9"/>
  </p:notesMasterIdLst>
  <p:sldIdLst>
    <p:sldId id="261" r:id="rId5"/>
    <p:sldId id="262" r:id="rId6"/>
    <p:sldId id="263" r:id="rId7"/>
    <p:sldId id="264" r:id="rId8"/>
    <p:sldId id="274" r:id="rId9"/>
    <p:sldId id="266" r:id="rId10"/>
    <p:sldId id="275" r:id="rId11"/>
    <p:sldId id="267" r:id="rId12"/>
    <p:sldId id="268" r:id="rId13"/>
    <p:sldId id="276" r:id="rId14"/>
    <p:sldId id="277" r:id="rId15"/>
    <p:sldId id="270" r:id="rId16"/>
    <p:sldId id="271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6/9/2023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thank-you-stamp-template-red-1656195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Profibus/Profinet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5440" y="3669503"/>
            <a:ext cx="6219547" cy="858837"/>
          </a:xfrm>
        </p:spPr>
        <p:txBody>
          <a:bodyPr>
            <a:normAutofit/>
          </a:bodyPr>
          <a:lstStyle/>
          <a:p>
            <a:pPr algn="ctr">
              <a:lnSpc>
                <a:spcPct val="250000"/>
              </a:lnSpc>
            </a:pPr>
            <a:r>
              <a:rPr lang="en-US" dirty="0"/>
              <a:t>Team     :    MD LIMON APU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9B99-C4C3-40A1-A4EB-EB76E71BD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8866" y="219026"/>
            <a:ext cx="9905998" cy="1478570"/>
          </a:xfrm>
        </p:spPr>
        <p:txBody>
          <a:bodyPr>
            <a:normAutofit/>
          </a:bodyPr>
          <a:lstStyle/>
          <a:p>
            <a:r>
              <a:rPr lang="en-US" sz="5400" b="1" dirty="0"/>
              <a:t>Applications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65C500-4E85-4C37-BA3E-974F64D05996}"/>
              </a:ext>
            </a:extLst>
          </p:cNvPr>
          <p:cNvSpPr txBox="1"/>
          <p:nvPr/>
        </p:nvSpPr>
        <p:spPr>
          <a:xfrm>
            <a:off x="1730384" y="1435986"/>
            <a:ext cx="5841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Bottling facilities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0AA52EE-C4E3-47A4-B1EC-0B194992FF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19" b="5598"/>
          <a:stretch/>
        </p:blipFill>
        <p:spPr>
          <a:xfrm>
            <a:off x="1198485" y="2107444"/>
            <a:ext cx="5681709" cy="38988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CD1AEF-DA51-40C3-A60C-BBAF5512F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6713" y="1959206"/>
            <a:ext cx="4233136" cy="339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748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9B99-C4C3-40A1-A4EB-EB76E71BD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753" y="229379"/>
            <a:ext cx="3821204" cy="856658"/>
          </a:xfrm>
        </p:spPr>
        <p:txBody>
          <a:bodyPr>
            <a:normAutofit/>
          </a:bodyPr>
          <a:lstStyle/>
          <a:p>
            <a:r>
              <a:rPr lang="de-DE" sz="4400" b="1" dirty="0"/>
              <a:t>P</a:t>
            </a:r>
            <a:r>
              <a:rPr lang="en-US" sz="4400" b="1" dirty="0"/>
              <a:t>ros &amp; 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E5A41-1360-4A21-958F-36A354D0F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8296" y="2321985"/>
            <a:ext cx="4655706" cy="3556509"/>
          </a:xfrm>
        </p:spPr>
        <p:txBody>
          <a:bodyPr>
            <a:normAutofit/>
          </a:bodyPr>
          <a:lstStyle/>
          <a:p>
            <a:r>
              <a:rPr lang="en-US" sz="2000" b="1" dirty="0"/>
              <a:t>High-Speed Real-Time Communication.</a:t>
            </a:r>
          </a:p>
          <a:p>
            <a:r>
              <a:rPr lang="en-US" sz="2000" b="1" dirty="0"/>
              <a:t>Seamless Ethernet Integration and Interoperability.</a:t>
            </a:r>
          </a:p>
          <a:p>
            <a:pPr marL="0" indent="0">
              <a:buNone/>
            </a:pPr>
            <a:endParaRPr lang="en-US" sz="2000" b="1" dirty="0"/>
          </a:p>
          <a:p>
            <a:r>
              <a:rPr lang="en-US" sz="2000" b="1" dirty="0"/>
              <a:t>Complexity and Higher Setup Costs.</a:t>
            </a:r>
          </a:p>
          <a:p>
            <a:endParaRPr lang="en-US" sz="2000" b="1" dirty="0"/>
          </a:p>
          <a:p>
            <a:r>
              <a:rPr lang="en-US" sz="2000" b="1" dirty="0"/>
              <a:t>Vulnerability to Network Issues.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E6257A0-15F9-4F68-8446-C1DD2226345E}"/>
              </a:ext>
            </a:extLst>
          </p:cNvPr>
          <p:cNvSpPr txBox="1">
            <a:spLocks/>
          </p:cNvSpPr>
          <p:nvPr/>
        </p:nvSpPr>
        <p:spPr>
          <a:xfrm>
            <a:off x="1160648" y="2321985"/>
            <a:ext cx="4742987" cy="37565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Robust and Reliable Technology.</a:t>
            </a:r>
          </a:p>
          <a:p>
            <a:r>
              <a:rPr lang="en-US" b="1" dirty="0"/>
              <a:t>Cost-Effective Industrial Automation Solution.</a:t>
            </a:r>
          </a:p>
          <a:p>
            <a:endParaRPr lang="de-DE" b="1" dirty="0"/>
          </a:p>
          <a:p>
            <a:r>
              <a:rPr lang="en-US" b="1" dirty="0"/>
              <a:t>Limited Bandwidth for Data Transmission.</a:t>
            </a:r>
          </a:p>
          <a:p>
            <a:r>
              <a:rPr lang="en-US" b="1" dirty="0"/>
              <a:t>Compatibility Challenges with Modern Systems.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B7A7AC-EED4-464D-B49F-2077F1938AD7}"/>
              </a:ext>
            </a:extLst>
          </p:cNvPr>
          <p:cNvSpPr txBox="1"/>
          <p:nvPr/>
        </p:nvSpPr>
        <p:spPr>
          <a:xfrm>
            <a:off x="2472009" y="1660125"/>
            <a:ext cx="2867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PROFIBUS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F3B696-EAB6-4492-AC19-C17ACE23881E}"/>
              </a:ext>
            </a:extLst>
          </p:cNvPr>
          <p:cNvSpPr txBox="1"/>
          <p:nvPr/>
        </p:nvSpPr>
        <p:spPr>
          <a:xfrm>
            <a:off x="7893729" y="1660125"/>
            <a:ext cx="2867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PROFINET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E3257A5-7ED5-4590-908F-244C3168F956}"/>
              </a:ext>
            </a:extLst>
          </p:cNvPr>
          <p:cNvCxnSpPr>
            <a:cxnSpLocks/>
          </p:cNvCxnSpPr>
          <p:nvPr/>
        </p:nvCxnSpPr>
        <p:spPr>
          <a:xfrm>
            <a:off x="6172940" y="2512380"/>
            <a:ext cx="0" cy="356616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C7A6F1-49C1-4F81-8DBD-B04EB1430268}"/>
              </a:ext>
            </a:extLst>
          </p:cNvPr>
          <p:cNvCxnSpPr>
            <a:cxnSpLocks/>
          </p:cNvCxnSpPr>
          <p:nvPr/>
        </p:nvCxnSpPr>
        <p:spPr>
          <a:xfrm>
            <a:off x="976544" y="4199138"/>
            <a:ext cx="97121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9648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9B99-C4C3-40A1-A4EB-EB76E71BD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2841" y="140213"/>
            <a:ext cx="9905998" cy="1478570"/>
          </a:xfrm>
        </p:spPr>
        <p:txBody>
          <a:bodyPr>
            <a:normAutofit/>
          </a:bodyPr>
          <a:lstStyle/>
          <a:p>
            <a:r>
              <a:rPr lang="de-DE" sz="6000" b="1" dirty="0"/>
              <a:t>SIMULATION(PROFIBUS)</a:t>
            </a:r>
            <a:endParaRPr lang="en-US" sz="6000" b="1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6B002802-13B6-4907-AD7A-DD20775715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7438" y="2414886"/>
            <a:ext cx="4650985" cy="730028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70E7FFF-23BA-4A93-935E-C07142D08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438" y="3713086"/>
            <a:ext cx="5038402" cy="19597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7E2F45D-31D6-4E96-883D-EF3C2CC5F5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0549" y="2163970"/>
            <a:ext cx="5311600" cy="253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663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9B99-C4C3-40A1-A4EB-EB76E71BD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SIMULATION(PROFIBUS)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7A5DDD-E7CB-4014-A93A-53664D0F97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3246" y="2370785"/>
            <a:ext cx="5966977" cy="287298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8DBDAD-814F-414C-8BB8-2B96ED5387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2913" y="3647648"/>
            <a:ext cx="4168062" cy="11132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93592E-9DB8-4F0F-8435-2CEB32CAE911}"/>
              </a:ext>
            </a:extLst>
          </p:cNvPr>
          <p:cNvSpPr txBox="1"/>
          <p:nvPr/>
        </p:nvSpPr>
        <p:spPr>
          <a:xfrm>
            <a:off x="8957569" y="3151573"/>
            <a:ext cx="2352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RESULTS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735048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4C3485-15A0-402A-BEC1-7B4B6D86BA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788961" y="2309311"/>
            <a:ext cx="6096000" cy="1628775"/>
          </a:xfrm>
        </p:spPr>
      </p:pic>
    </p:spTree>
    <p:extLst>
      <p:ext uri="{BB962C8B-B14F-4D97-AF65-F5344CB8AC3E}">
        <p14:creationId xmlns:p14="http://schemas.microsoft.com/office/powerpoint/2010/main" val="4104965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6" y="10"/>
            <a:ext cx="4071570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2803" y="174966"/>
            <a:ext cx="3084891" cy="1478570"/>
          </a:xfrm>
        </p:spPr>
        <p:txBody>
          <a:bodyPr>
            <a:normAutofit/>
          </a:bodyPr>
          <a:lstStyle/>
          <a:p>
            <a:r>
              <a:rPr lang="en-US" sz="6000" b="1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1287" y="2393156"/>
            <a:ext cx="6301988" cy="354171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en-US" b="1" dirty="0"/>
              <a:t> INTRODUCTION TO PROFIBUS/ PROFINET.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de-DE" b="1" dirty="0"/>
              <a:t> P</a:t>
            </a:r>
            <a:r>
              <a:rPr lang="en-US" b="1" dirty="0"/>
              <a:t>ROFIBUS.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de-DE" b="1" dirty="0"/>
              <a:t> P</a:t>
            </a:r>
            <a:r>
              <a:rPr lang="en-US" b="1" dirty="0"/>
              <a:t>ROFINET.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de-DE" b="1" dirty="0"/>
              <a:t> A</a:t>
            </a:r>
            <a:r>
              <a:rPr lang="en-US" b="1" dirty="0"/>
              <a:t>PPLICATIONS.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de-DE" b="1" dirty="0"/>
              <a:t> SIMULATION.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q"/>
            </a:pPr>
            <a:r>
              <a:rPr lang="de-DE" b="1" dirty="0"/>
              <a:t> CONCLUTION.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2856E-4E32-4ED9-8BF4-9DEEED04B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3871" y="630333"/>
            <a:ext cx="9905998" cy="872931"/>
          </a:xfrm>
        </p:spPr>
        <p:txBody>
          <a:bodyPr>
            <a:noAutofit/>
          </a:bodyPr>
          <a:lstStyle/>
          <a:p>
            <a:r>
              <a:rPr lang="en-US" sz="4000" b="1" dirty="0"/>
              <a:t>INTRODUCTION TO PROFIBUS/ PROFINET</a:t>
            </a:r>
            <a:br>
              <a:rPr lang="en-US" sz="4000" b="1" dirty="0"/>
            </a:br>
            <a:endParaRPr lang="en-US" sz="40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468074F-462A-4B3A-94E3-66F2E7CBE2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34290" y="1921014"/>
            <a:ext cx="3978143" cy="27308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C91A333-9384-48AE-89FE-FBDEEFDCF230}"/>
              </a:ext>
            </a:extLst>
          </p:cNvPr>
          <p:cNvSpPr txBox="1"/>
          <p:nvPr/>
        </p:nvSpPr>
        <p:spPr>
          <a:xfrm>
            <a:off x="925291" y="1480068"/>
            <a:ext cx="71888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PROFINET: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Advanced industrial Ethernet-based communication protocol.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Real-time data transfer and high-speed performance.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Seamless integration with existing systems.</a:t>
            </a:r>
          </a:p>
          <a:p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2DB6A9-3541-4343-9EB6-F71A339D3A66}"/>
              </a:ext>
            </a:extLst>
          </p:cNvPr>
          <p:cNvSpPr txBox="1"/>
          <p:nvPr/>
        </p:nvSpPr>
        <p:spPr>
          <a:xfrm>
            <a:off x="925291" y="3594434"/>
            <a:ext cx="7188899" cy="1981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PROFIBUS: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Established industrial communication standard.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Reliable and versatile fieldbus technology.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Enables seamless automation connectivity.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7087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9B99-C4C3-40A1-A4EB-EB76E71BD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6000" b="1" dirty="0"/>
              <a:t>PROFINET</a:t>
            </a:r>
            <a:endParaRPr lang="en-US" sz="6000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E1442D6-9F34-4BB8-9B20-9C19F6D0D9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08292" y="1592540"/>
            <a:ext cx="3021960" cy="35417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1A15BF-57C5-4F4A-BFB3-4287833CBE2C}"/>
              </a:ext>
            </a:extLst>
          </p:cNvPr>
          <p:cNvSpPr txBox="1"/>
          <p:nvPr/>
        </p:nvSpPr>
        <p:spPr>
          <a:xfrm>
            <a:off x="1376039" y="2097088"/>
            <a:ext cx="6525087" cy="2351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Ethernet-based communication protocol.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Developed by PROFIBUS &amp; PROFINET International.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Real-time communication for industrial Automation.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Supports motion control, safety, energy management, and diagnostics.</a:t>
            </a:r>
          </a:p>
        </p:txBody>
      </p:sp>
    </p:spTree>
    <p:extLst>
      <p:ext uri="{BB962C8B-B14F-4D97-AF65-F5344CB8AC3E}">
        <p14:creationId xmlns:p14="http://schemas.microsoft.com/office/powerpoint/2010/main" val="547322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9B99-C4C3-40A1-A4EB-EB76E71BD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6000" b="1" dirty="0"/>
              <a:t>PROFIBUS</a:t>
            </a:r>
            <a:endParaRPr lang="en-US" sz="6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1A15BF-57C5-4F4A-BFB3-4287833CBE2C}"/>
              </a:ext>
            </a:extLst>
          </p:cNvPr>
          <p:cNvSpPr txBox="1"/>
          <p:nvPr/>
        </p:nvSpPr>
        <p:spPr>
          <a:xfrm>
            <a:off x="1376039" y="2097088"/>
            <a:ext cx="6525087" cy="2351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Fieldbus communication protocol.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Developed by PROFIBUS &amp; PROFINET International.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Works for different topologies such as star.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Supports various device types, including sensors, actuators, controllers, and drives.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0BAFEC1-613E-4E7B-BF4E-FDDB7E07F2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606" t="15304" r="25025" b="20276"/>
          <a:stretch/>
        </p:blipFill>
        <p:spPr>
          <a:xfrm>
            <a:off x="8859915" y="1806668"/>
            <a:ext cx="2285151" cy="32446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60060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9B99-C4C3-40A1-A4EB-EB76E71BD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753" y="229379"/>
            <a:ext cx="3821204" cy="856658"/>
          </a:xfrm>
        </p:spPr>
        <p:txBody>
          <a:bodyPr>
            <a:normAutofit/>
          </a:bodyPr>
          <a:lstStyle/>
          <a:p>
            <a:r>
              <a:rPr lang="en-US" sz="4400" b="1" dirty="0"/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E5A41-1360-4A21-958F-36A354D0F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8296" y="2321985"/>
            <a:ext cx="4655706" cy="3556509"/>
          </a:xfrm>
        </p:spPr>
        <p:txBody>
          <a:bodyPr>
            <a:normAutofit/>
          </a:bodyPr>
          <a:lstStyle/>
          <a:p>
            <a:r>
              <a:rPr lang="en-US" b="1" dirty="0"/>
              <a:t>Controller (PLC) and IO devices.</a:t>
            </a:r>
          </a:p>
          <a:p>
            <a:r>
              <a:rPr lang="en-US" b="1" dirty="0"/>
              <a:t>PROFINET IO for real-time communication.</a:t>
            </a:r>
          </a:p>
          <a:p>
            <a:r>
              <a:rPr lang="en-US" b="1" dirty="0"/>
              <a:t>PROFINET CBA for component-based automation.</a:t>
            </a:r>
          </a:p>
          <a:p>
            <a:r>
              <a:rPr lang="en-US" b="1" dirty="0"/>
              <a:t>Flexible and scalable architecture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E6257A0-15F9-4F68-8446-C1DD2226345E}"/>
              </a:ext>
            </a:extLst>
          </p:cNvPr>
          <p:cNvSpPr txBox="1">
            <a:spLocks/>
          </p:cNvSpPr>
          <p:nvPr/>
        </p:nvSpPr>
        <p:spPr>
          <a:xfrm>
            <a:off x="1160648" y="2321985"/>
            <a:ext cx="4742987" cy="375655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Centralized controller (PLC) and decentralized peripherals.</a:t>
            </a:r>
          </a:p>
          <a:p>
            <a:r>
              <a:rPr lang="en-US" b="1" dirty="0"/>
              <a:t>PROFIBUS DP for factory automation.</a:t>
            </a:r>
          </a:p>
          <a:p>
            <a:r>
              <a:rPr lang="en-US" b="1" dirty="0"/>
              <a:t>PROFIBUS PA for process automation.</a:t>
            </a:r>
          </a:p>
          <a:p>
            <a:r>
              <a:rPr lang="en-US" b="1" dirty="0"/>
              <a:t>Controller acts as the master, peripherals as slaves.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B7A7AC-EED4-464D-B49F-2077F1938AD7}"/>
              </a:ext>
            </a:extLst>
          </p:cNvPr>
          <p:cNvSpPr txBox="1"/>
          <p:nvPr/>
        </p:nvSpPr>
        <p:spPr>
          <a:xfrm>
            <a:off x="2472009" y="1660125"/>
            <a:ext cx="2867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PROFIBUS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F3B696-EAB6-4492-AC19-C17ACE23881E}"/>
              </a:ext>
            </a:extLst>
          </p:cNvPr>
          <p:cNvSpPr txBox="1"/>
          <p:nvPr/>
        </p:nvSpPr>
        <p:spPr>
          <a:xfrm>
            <a:off x="7893729" y="1660125"/>
            <a:ext cx="2867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PROFINET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E3257A5-7ED5-4590-908F-244C3168F956}"/>
              </a:ext>
            </a:extLst>
          </p:cNvPr>
          <p:cNvCxnSpPr>
            <a:cxnSpLocks/>
          </p:cNvCxnSpPr>
          <p:nvPr/>
        </p:nvCxnSpPr>
        <p:spPr>
          <a:xfrm>
            <a:off x="6172940" y="2512380"/>
            <a:ext cx="0" cy="356616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295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9B99-C4C3-40A1-A4EB-EB76E71BD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753" y="229379"/>
            <a:ext cx="3821204" cy="856658"/>
          </a:xfrm>
        </p:spPr>
        <p:txBody>
          <a:bodyPr>
            <a:normAutofit/>
          </a:bodyPr>
          <a:lstStyle/>
          <a:p>
            <a:r>
              <a:rPr lang="en-US" sz="4400" b="1" dirty="0"/>
              <a:t>DATA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E5A41-1360-4A21-958F-36A354D0F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8456" y="2422007"/>
            <a:ext cx="4713301" cy="3656533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Physical Layer: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2000" b="1" dirty="0"/>
              <a:t> Use Ethernet Technology(High Speed).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Transmission rates 10 Mbps, 100 Mbps, and 1 Gbps.</a:t>
            </a:r>
            <a:endParaRPr lang="de-DE" sz="2000" b="1" dirty="0"/>
          </a:p>
          <a:p>
            <a:r>
              <a:rPr lang="en-US" b="1" dirty="0"/>
              <a:t>Data Link Layer: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900" b="1" dirty="0"/>
              <a:t>  Ethernet II and IEEE 802.3 protocol.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</a:t>
            </a:r>
            <a:r>
              <a:rPr lang="en-US" sz="1900" b="1" dirty="0"/>
              <a:t>Provide communication with a maximum cycle time of 31.25 µs.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b="1" dirty="0"/>
          </a:p>
          <a:p>
            <a:endParaRPr lang="en-US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E6257A0-15F9-4F68-8446-C1DD2226345E}"/>
              </a:ext>
            </a:extLst>
          </p:cNvPr>
          <p:cNvSpPr txBox="1">
            <a:spLocks/>
          </p:cNvSpPr>
          <p:nvPr/>
        </p:nvSpPr>
        <p:spPr>
          <a:xfrm>
            <a:off x="1160648" y="2321985"/>
            <a:ext cx="4742987" cy="3756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/>
              <a:t>Physical Layer: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 Based on RS-485(Slow speed).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/>
              <a:t> Transmission rates 9.6 Kbps, 12 Mbps, and 45 Mbps.</a:t>
            </a:r>
          </a:p>
          <a:p>
            <a:r>
              <a:rPr lang="en-US" b="1" dirty="0"/>
              <a:t>Data Link Layer: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900" b="1" dirty="0"/>
              <a:t> PROFIBUS DP and PROFIBUS PA protocol.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sz="1900" b="1" dirty="0"/>
              <a:t> </a:t>
            </a:r>
            <a:r>
              <a:rPr lang="en-US" sz="1900" b="1" dirty="0"/>
              <a:t>Provides error checking and correction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B7A7AC-EED4-464D-B49F-2077F1938AD7}"/>
              </a:ext>
            </a:extLst>
          </p:cNvPr>
          <p:cNvSpPr txBox="1"/>
          <p:nvPr/>
        </p:nvSpPr>
        <p:spPr>
          <a:xfrm>
            <a:off x="2374354" y="1429292"/>
            <a:ext cx="2867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PROFIBUS</a:t>
            </a:r>
            <a:endParaRPr lang="en-US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F3B696-EAB6-4492-AC19-C17ACE23881E}"/>
              </a:ext>
            </a:extLst>
          </p:cNvPr>
          <p:cNvSpPr txBox="1"/>
          <p:nvPr/>
        </p:nvSpPr>
        <p:spPr>
          <a:xfrm>
            <a:off x="7840463" y="1429291"/>
            <a:ext cx="2867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PROFINET</a:t>
            </a:r>
            <a:endParaRPr lang="en-US" sz="2400" b="1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E3257A5-7ED5-4590-908F-244C3168F956}"/>
              </a:ext>
            </a:extLst>
          </p:cNvPr>
          <p:cNvCxnSpPr>
            <a:cxnSpLocks/>
          </p:cNvCxnSpPr>
          <p:nvPr/>
        </p:nvCxnSpPr>
        <p:spPr>
          <a:xfrm>
            <a:off x="6172940" y="2512380"/>
            <a:ext cx="0" cy="356616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57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9B99-C4C3-40A1-A4EB-EB76E71BD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671" y="631432"/>
            <a:ext cx="9905998" cy="1478570"/>
          </a:xfrm>
        </p:spPr>
        <p:txBody>
          <a:bodyPr>
            <a:normAutofit/>
          </a:bodyPr>
          <a:lstStyle/>
          <a:p>
            <a:r>
              <a:rPr lang="de-DE" sz="4400" b="1" dirty="0"/>
              <a:t>COMMUNICATION REQUIREMENT</a:t>
            </a:r>
            <a:endParaRPr lang="en-US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E5A41-1360-4A21-958F-36A354D0F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124831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b="1" dirty="0"/>
              <a:t>Bandwidth: </a:t>
            </a:r>
          </a:p>
          <a:p>
            <a:pPr marL="0" indent="0">
              <a:buNone/>
            </a:pPr>
            <a:r>
              <a:rPr lang="de-DE" b="1" dirty="0"/>
              <a:t>                    </a:t>
            </a:r>
            <a:endParaRPr lang="en-US" b="1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7576245-8047-4E3B-98D7-D50F10DDB264}"/>
              </a:ext>
            </a:extLst>
          </p:cNvPr>
          <p:cNvSpPr/>
          <p:nvPr/>
        </p:nvSpPr>
        <p:spPr>
          <a:xfrm>
            <a:off x="2539012" y="3056475"/>
            <a:ext cx="417251" cy="301842"/>
          </a:xfrm>
          <a:prstGeom prst="rightArrow">
            <a:avLst/>
          </a:prstGeom>
          <a:solidFill>
            <a:schemeClr val="tx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01A1B4-2BEF-4843-9654-F6ABA58EB79F}"/>
              </a:ext>
            </a:extLst>
          </p:cNvPr>
          <p:cNvSpPr txBox="1"/>
          <p:nvPr/>
        </p:nvSpPr>
        <p:spPr>
          <a:xfrm>
            <a:off x="3178206" y="2752078"/>
            <a:ext cx="455424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Profibus DP can handle up to 12 Mbit/s.</a:t>
            </a:r>
          </a:p>
          <a:p>
            <a:endParaRPr lang="en-US" b="1" dirty="0"/>
          </a:p>
          <a:p>
            <a:r>
              <a:rPr lang="en-US" sz="2000" b="1" dirty="0"/>
              <a:t>Profinet up to 100 Mbit/s.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342697-FDDE-4BB1-9765-D4AC59E9F862}"/>
              </a:ext>
            </a:extLst>
          </p:cNvPr>
          <p:cNvSpPr txBox="1">
            <a:spLocks/>
          </p:cNvSpPr>
          <p:nvPr/>
        </p:nvSpPr>
        <p:spPr>
          <a:xfrm>
            <a:off x="1141412" y="3740220"/>
            <a:ext cx="9905999" cy="1248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b="1" dirty="0"/>
              <a:t>Latency:</a:t>
            </a:r>
          </a:p>
          <a:p>
            <a:pPr marL="0" indent="0">
              <a:buNone/>
            </a:pPr>
            <a:r>
              <a:rPr lang="en-US" b="1" dirty="0"/>
              <a:t>                </a:t>
            </a:r>
            <a:r>
              <a:rPr lang="de-DE" b="1" dirty="0"/>
              <a:t>                    </a:t>
            </a:r>
            <a:endParaRPr lang="en-US" b="1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B6B4257-EDB2-464A-AFFD-4E2EB8F839C2}"/>
              </a:ext>
            </a:extLst>
          </p:cNvPr>
          <p:cNvSpPr/>
          <p:nvPr/>
        </p:nvSpPr>
        <p:spPr>
          <a:xfrm>
            <a:off x="2539012" y="4686693"/>
            <a:ext cx="417251" cy="301842"/>
          </a:xfrm>
          <a:prstGeom prst="rightArrow">
            <a:avLst/>
          </a:prstGeom>
          <a:solidFill>
            <a:schemeClr val="tx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505D74-FB46-49DB-8B13-AA4865DFE7A6}"/>
              </a:ext>
            </a:extLst>
          </p:cNvPr>
          <p:cNvSpPr txBox="1"/>
          <p:nvPr/>
        </p:nvSpPr>
        <p:spPr>
          <a:xfrm>
            <a:off x="3178206" y="4399173"/>
            <a:ext cx="682692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Profibus ranging from microseconds to milliseconds.</a:t>
            </a:r>
          </a:p>
          <a:p>
            <a:endParaRPr lang="en-US" b="1" dirty="0"/>
          </a:p>
          <a:p>
            <a:r>
              <a:rPr lang="en-US" sz="2000" b="1" dirty="0"/>
              <a:t>Profinet  ranging from microseconds to low milliseconds.</a:t>
            </a:r>
          </a:p>
        </p:txBody>
      </p:sp>
    </p:spTree>
    <p:extLst>
      <p:ext uri="{BB962C8B-B14F-4D97-AF65-F5344CB8AC3E}">
        <p14:creationId xmlns:p14="http://schemas.microsoft.com/office/powerpoint/2010/main" val="2054361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A9B99-C4C3-40A1-A4EB-EB76E71BD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8866" y="219026"/>
            <a:ext cx="9905998" cy="1478570"/>
          </a:xfrm>
        </p:spPr>
        <p:txBody>
          <a:bodyPr>
            <a:normAutofit/>
          </a:bodyPr>
          <a:lstStyle/>
          <a:p>
            <a:r>
              <a:rPr lang="en-US" sz="5400" b="1" dirty="0"/>
              <a:t>Applications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C82923-9A34-455F-80F5-BF0308235D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7172"/>
          <a:stretch/>
        </p:blipFill>
        <p:spPr>
          <a:xfrm>
            <a:off x="1210406" y="2434440"/>
            <a:ext cx="5992973" cy="33071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65C500-4E85-4C37-BA3E-974F64D05996}"/>
              </a:ext>
            </a:extLst>
          </p:cNvPr>
          <p:cNvSpPr txBox="1"/>
          <p:nvPr/>
        </p:nvSpPr>
        <p:spPr>
          <a:xfrm>
            <a:off x="1428543" y="1435986"/>
            <a:ext cx="5841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Manufacturing and Assembly Lines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F0D842-0CAC-41F6-A507-29AC3C4B6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188" y="2206686"/>
            <a:ext cx="3762676" cy="376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031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purl.org/dc/elements/1.1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16c05727-aa75-4e4a-9b5f-8a80a1165891"/>
    <ds:schemaRef ds:uri="71af3243-3dd4-4a8d-8c0d-dd76da1f02a5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404</Words>
  <Application>Microsoft Office PowerPoint</Application>
  <PresentationFormat>Widescreen</PresentationFormat>
  <Paragraphs>86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Trebuchet MS</vt:lpstr>
      <vt:lpstr>Tw Cen MT</vt:lpstr>
      <vt:lpstr>Wingdings</vt:lpstr>
      <vt:lpstr>Circuit</vt:lpstr>
      <vt:lpstr>Profibus/Profinet</vt:lpstr>
      <vt:lpstr>AGENDA</vt:lpstr>
      <vt:lpstr>INTRODUCTION TO PROFIBUS/ PROFINET </vt:lpstr>
      <vt:lpstr>PROFINET</vt:lpstr>
      <vt:lpstr>PROFIBUS</vt:lpstr>
      <vt:lpstr>Architecture</vt:lpstr>
      <vt:lpstr>DATA LAYERS</vt:lpstr>
      <vt:lpstr>COMMUNICATION REQUIREMENT</vt:lpstr>
      <vt:lpstr>Applications</vt:lpstr>
      <vt:lpstr>Applications</vt:lpstr>
      <vt:lpstr>Pros &amp; cons</vt:lpstr>
      <vt:lpstr>SIMULATION(PROFIBUS)</vt:lpstr>
      <vt:lpstr>SIMULATION(PROFIBUS)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2023-06-09T17:27:30Z</dcterms:created>
  <dcterms:modified xsi:type="dcterms:W3CDTF">2023-06-09T23:20:54Z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